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3" r:id="rId3"/>
  </p:sldMasterIdLst>
  <p:notesMasterIdLst>
    <p:notesMasterId r:id="rId17"/>
  </p:notesMasterIdLst>
  <p:sldIdLst>
    <p:sldId id="256" r:id="rId4"/>
    <p:sldId id="1739" r:id="rId5"/>
    <p:sldId id="1740" r:id="rId6"/>
    <p:sldId id="1741" r:id="rId7"/>
    <p:sldId id="1742" r:id="rId8"/>
    <p:sldId id="1743" r:id="rId9"/>
    <p:sldId id="1744" r:id="rId10"/>
    <p:sldId id="1745" r:id="rId11"/>
    <p:sldId id="1746" r:id="rId12"/>
    <p:sldId id="1747" r:id="rId13"/>
    <p:sldId id="277" r:id="rId14"/>
    <p:sldId id="1748" r:id="rId15"/>
    <p:sldId id="1749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1F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33E21-E911-46CC-A641-780484C8F280}" type="datetimeFigureOut">
              <a:rPr lang="en-US" smtClean="0"/>
              <a:t>4/24/2026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71BD1-814D-4C4C-8470-2C69AF9DB09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074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B7640-8FDB-939D-5923-79C7AD814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4326EA1-72B8-E888-D3E6-0FF1039B57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B0CDFA1-D9BC-2411-1910-12B5A690B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78E9B66-0570-1B8C-BA1F-1E441CEA15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3270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ECCD3B-AB73-3F2E-F4D2-81D0C7CE7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871C02A-8605-CE19-D577-2D2BC6CE48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9352A62-98CE-F435-62ED-A08289555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0A9890B-1C94-C5B3-3D9B-8B979E9C45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1020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D7C94-8F7C-BC0C-1C09-8A9DACFF9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86756D3-BEB2-37D1-883D-D310BAAFC3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2EFB0F1-1B3F-8352-724E-AC7A8D0067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E61C588-CADD-E7F8-4903-AE618E9035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98145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D1972-DFD8-D53A-3C84-3AC3F0579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B32273E-3702-F696-6F04-6B0630CFC5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FA4881F-F8E9-EE75-A2B7-D44C1BFF1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5471B7D-6487-0A94-A756-096FE61C94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477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E637E-43B7-323B-9DC7-E4BDE5A21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0A54B30-5713-047A-9718-28ED72E4FD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98974F1-A843-1C3C-980F-D1155F736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101F177-969B-B57D-8EC0-D3F8C5917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7726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15B1A-04D4-D407-AFB8-328C0A4F6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01A9253-2EBD-75A1-F0A0-5513C9ECDA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09F22C4-16D2-EFBE-2C69-F096DABEC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CE5CF67-7CE7-34FF-5DC3-A7D92B32CA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329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82284-1167-8A20-705C-6F3649D672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3A5C773-DB54-7FAE-5DA5-B85BAF869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732E2C5-F186-7CEC-A8BB-31D667A8C0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BD97272-C6C4-EE1C-1D31-3F354F2B99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1139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0D6D5-3A61-69B1-F8AC-C5CF7AD09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0B306A0-3471-5E54-5D18-B5A62999C7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118912C-E358-39EB-D7E3-240152E68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F039238-9EF8-6039-085E-89643088C2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610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0D6D5-3A61-69B1-F8AC-C5CF7AD09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0B306A0-3471-5E54-5D18-B5A62999C7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118912C-E358-39EB-D7E3-240152E68F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F039238-9EF8-6039-085E-89643088C2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AD34079-E55C-488A-8B93-520FE9DEE2D7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322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0FEBAB-8E5A-FF07-3F14-72AA2ABA6E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83A40E2-C711-2EC3-48FB-7C7A08FE53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0B1BA8A-A81A-B4C2-5F1F-7EFF99B1B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40FC95F-50FC-C927-04C2-D71FCC74F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642453-3CE1-9F44-CCFA-CD20C63BA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5334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B66428-13D1-FB8D-D257-D3EB46A31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C6226F1-AF76-AEBA-CFEE-6CC287EECD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230E3B4-20D6-728B-0E3C-5279D5BDE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D170E3-5AD6-93A4-B574-98F9DFE68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4E86F80-D9B4-4657-0CCD-0FE0B7605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6040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AED06F3-7368-5DE4-9C8A-3A783D8CBC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9C84152-DB1B-EC0B-11F3-0354D4315A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58E997-B1FA-037E-E20E-3B8E2154D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A1F2C54-B116-7082-948D-AEBEE9F01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A528193-BA9C-79E0-2959-4B7FACEE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9627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188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897511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998801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612273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0311801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850864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484952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238847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A6BBB0-F2D9-3CEE-C0CF-C3BD55E5F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8622373-A7D9-CFFC-E8C2-4B33B3BD8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203EE4-BC4D-1688-24B5-FD67F3C4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E2DF0D4-18A2-E298-BE1E-DC8A39AA5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BFBACD4-D34A-F53E-4FDF-68A62B5DC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13995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E6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9883888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A953D-E192-26F8-32E5-98E7B55F5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30FDD6C-AFD6-B8C2-A194-8A3AC636E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2" indent="0" algn="ctr">
              <a:buNone/>
              <a:defRPr sz="2000"/>
            </a:lvl2pPr>
            <a:lvl3pPr marL="914363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0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CF469D3-37C4-A863-C4C4-3B7C96FEC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32E46-32BB-4FF3-B31A-D1011A0AA362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740920-F8B4-30A2-75E4-1222EFA1B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B478E10-3A93-4ADF-C491-B048A2103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A4364-909E-4D87-A31E-23F66120BD0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29270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313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5642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62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0556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1498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794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388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14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CEDD89-7521-83D9-3CB8-2181DA7FE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F1750A7-C553-9F63-1634-0F194083F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056B0B9-F4EC-C00C-326C-56B23B1DE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A6FACD7-169F-383D-1A87-663B9FBD9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E4692F-08FD-11F0-788F-9B5F27491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12136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5413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9935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884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785F49-3FCF-93EA-5E7B-A3EEC4C7B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10C4972-8A00-4A43-8C29-F4872C42B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2FE336E-8C16-9B01-8489-0BD21D9DBB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AB5EAE7-6E66-7F65-2A5C-6CDD2B59A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F540EBD-46F8-7098-C818-C6B83E6C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A91A8CE-0DB6-1851-24D5-63CEEEEF9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92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64DDD8-EADD-F363-991C-3F889380C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82DA474-85A3-6B13-7DCB-1A57B3D660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9D710D8-C555-6A58-4910-3B125AD7B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38A33BB-E620-5C00-2445-EE3F1A31AB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9AACB81-6EA0-A6D8-83E8-60B2FD6B4B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8CD4D7B6-91CD-BA6D-B5CF-7D0BEE81E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81AB1F19-AAA5-3FCF-8793-27C779684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285AC37-849F-E0C0-7F1A-DB0EF12A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0886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D36448-0657-7EEC-08FA-C2E3337C8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29E4DC5-2D10-D5C3-89FF-ABEB8707D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AC00EBD-54BE-7AF6-7DA7-2CC8D4BE6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FBB88C1-F74E-34A9-6D6A-3969D4D69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2860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7E0AF4E-C873-FEE7-65CF-5C2373563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CAA6E6B-E413-0F5F-CB39-770971719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6F142B4-734B-C50D-23D3-4D3D5AFED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253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0EE3B5-0FCC-B4A7-4605-C60218724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5E68C42-73FA-8840-4643-C22871C43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DE60E96-70C4-40C1-D449-F47A23A4CC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140BFA9-FC34-0417-D38C-B8AFC3808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B368B07-CF14-08B2-19D0-224951FDC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8CEF193-89DD-A5CA-D17D-BB56FD80D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3885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CC66B0-D065-C8EA-6987-0C2D0DA9E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B4964FD-8DAB-9458-5A8A-88FA78F895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BACA194-8B94-60FB-8E3E-19D66667AD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608CCF7-D2C2-61C1-7E21-CD7CE767C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6AD4983-0CD7-B3E1-B489-ED41EF969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AF59B77-8B02-2F01-5658-3AE6344E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0251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D05F1B1-E261-12CB-DC57-F572D4364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3DF91FA-E40A-6E9E-4445-EE17AF1C8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62B4B3-C54D-30D1-FF03-7911DF289A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0C50E-5969-4D6C-8414-8228A93B761A}" type="datetimeFigureOut">
              <a:rPr lang="pt-BR" smtClean="0"/>
              <a:t>24/04/2026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2D7809-2388-B3CA-0BE1-7B4809878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7F52C5-7926-8889-8BD3-68EF02D4C1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99D25-1271-481E-A27C-01E86738413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756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554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sldNum="0" hdr="0" ftr="0" dt="0"/>
  <p:txStyles>
    <p:titleStyle>
      <a:lvl1pPr algn="ctr" defTabSz="761970" rtl="0" eaLnBrk="1" latinLnBrk="0" hangingPunct="1"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7619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761970" rtl="0" eaLnBrk="1" latinLnBrk="0" hangingPunct="1">
        <a:spcBef>
          <a:spcPct val="20000"/>
        </a:spcBef>
        <a:buFont typeface="Arial" pitchFamily="34" charset="0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spcBef>
          <a:spcPct val="20000"/>
        </a:spcBef>
        <a:buFont typeface="Arial" pitchFamily="34" charset="0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spcBef>
          <a:spcPct val="20000"/>
        </a:spcBef>
        <a:buFont typeface="Arial" pitchFamily="34" charset="0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12192000" cy="1802088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462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4037272" y="1802089"/>
            <a:ext cx="4117457" cy="19557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" y="-306096"/>
            <a:ext cx="2607595" cy="2607595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456232" y="0"/>
            <a:ext cx="1762717" cy="1762717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700900" y="224150"/>
            <a:ext cx="1987361" cy="1306631"/>
            <a:chOff x="0" y="0"/>
            <a:chExt cx="3974721" cy="2613263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8"/>
              <a:ext cx="3974721" cy="841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586"/>
                </a:lnSpc>
              </a:pPr>
              <a:r>
                <a:rPr lang="en-US" sz="256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256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018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008"/>
                </a:lnSpc>
              </a:pPr>
              <a:r>
                <a:rPr lang="en-US" sz="2149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3"/>
              <a:ext cx="3974721" cy="8665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596"/>
                </a:lnSpc>
              </a:pPr>
              <a:r>
                <a:rPr lang="en-US" sz="256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2" y="2401667"/>
              <a:ext cx="1179320" cy="2115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923"/>
                </a:lnSpc>
              </a:pPr>
              <a:r>
                <a:rPr lang="en-US" sz="65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7" name="Imagem 16" descr="Logotipo, nome da empresa&#10;&#10;Descrição gerada automaticamente">
            <a:extLst>
              <a:ext uri="{FF2B5EF4-FFF2-40B4-BE49-F238E27FC236}">
                <a16:creationId xmlns:a16="http://schemas.microsoft.com/office/drawing/2014/main" id="{135407A2-111C-3806-11C3-DD6E9D864D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976651" y="2095457"/>
            <a:ext cx="3510948" cy="2728245"/>
          </a:xfrm>
          <a:prstGeom prst="rect">
            <a:avLst/>
          </a:prstGeom>
          <a:noFill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B0C7195A-B1F1-F8BF-0E8B-CDBEDB10C10F}"/>
              </a:ext>
            </a:extLst>
          </p:cNvPr>
          <p:cNvSpPr txBox="1">
            <a:spLocks/>
          </p:cNvSpPr>
          <p:nvPr/>
        </p:nvSpPr>
        <p:spPr>
          <a:xfrm>
            <a:off x="4487598" y="1899878"/>
            <a:ext cx="6942297" cy="3304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Avanços e Retrocessos da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Resolução CMN nº 5272/2025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F6D2C4-0755-9724-CCEF-E2A491D0E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9AAF07CE-5C8D-0D47-8F2F-736026FD5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A8203AE-59F5-E5A8-0764-9695D5E9DD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404F1599-D785-75A8-E5B7-A5C3D3F0B8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6A3F752F-62B9-B164-AC2C-1B14F3EF8A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678008" y="5580668"/>
            <a:ext cx="1095592" cy="851350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1710E9B4-410A-B072-8DAC-A840F7055A64}"/>
              </a:ext>
            </a:extLst>
          </p:cNvPr>
          <p:cNvSpPr>
            <a:spLocks noChangeAspect="1"/>
          </p:cNvSpPr>
          <p:nvPr/>
        </p:nvSpPr>
        <p:spPr>
          <a:xfrm>
            <a:off x="9535272" y="5616615"/>
            <a:ext cx="1095592" cy="95668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01C38CD-7E78-DAA7-ECD1-0266BF45EAE8}"/>
              </a:ext>
            </a:extLst>
          </p:cNvPr>
          <p:cNvSpPr txBox="1"/>
          <p:nvPr/>
        </p:nvSpPr>
        <p:spPr>
          <a:xfrm>
            <a:off x="1975104" y="576870"/>
            <a:ext cx="8485632" cy="4448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200" dirty="0">
                <a:solidFill>
                  <a:srgbClr val="481F67"/>
                </a:solidFill>
              </a:rPr>
              <a:t>Institui </a:t>
            </a:r>
            <a:r>
              <a:rPr lang="pt-BR" sz="3200" b="1" dirty="0">
                <a:solidFill>
                  <a:srgbClr val="481F67"/>
                </a:solidFill>
              </a:rPr>
              <a:t>grupo de trabalho </a:t>
            </a:r>
            <a:r>
              <a:rPr lang="pt-BR" sz="3200" dirty="0">
                <a:solidFill>
                  <a:srgbClr val="481F67"/>
                </a:solidFill>
              </a:rPr>
              <a:t>com o objetivo de analisar os impactos da Resolução CMN nº 5.272, de 18 de dezembro de 2025, para os RPPS, e avaliar a necessidade de aperfeiçoamento dos parâmetros de gestão de investimentos previstos na Portaria MTP nº 1.467/2022. </a:t>
            </a:r>
            <a:endParaRPr lang="en-US" sz="3200" dirty="0">
              <a:solidFill>
                <a:srgbClr val="481F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080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1249A-3C74-27E9-35C2-F5C3309B8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ângulo 34">
            <a:extLst>
              <a:ext uri="{FF2B5EF4-FFF2-40B4-BE49-F238E27FC236}">
                <a16:creationId xmlns:a16="http://schemas.microsoft.com/office/drawing/2014/main" id="{9D22E239-D141-5B78-47AF-510A439B6C6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5400000">
            <a:off x="-3289302" y="3289301"/>
            <a:ext cx="6858002" cy="279400"/>
          </a:xfrm>
          <a:prstGeom prst="rect">
            <a:avLst/>
          </a:prstGeom>
          <a:solidFill>
            <a:srgbClr val="B20D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61970"/>
            <a:endParaRPr lang="pt-BR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2B93AED-6B59-57E6-7781-590DFE072B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66"/>
          <a:stretch>
            <a:fillRect/>
          </a:stretch>
        </p:blipFill>
        <p:spPr>
          <a:xfrm>
            <a:off x="268539" y="0"/>
            <a:ext cx="4418453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E44E412E-CBEC-D987-50DE-8A5C7C7402CA}"/>
              </a:ext>
            </a:extLst>
          </p:cNvPr>
          <p:cNvSpPr txBox="1">
            <a:spLocks/>
          </p:cNvSpPr>
          <p:nvPr/>
        </p:nvSpPr>
        <p:spPr>
          <a:xfrm>
            <a:off x="4686992" y="598185"/>
            <a:ext cx="6932354" cy="4860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Grupo de Trabalho da </a:t>
            </a: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Resolução CMN nº 5272/2025</a:t>
            </a:r>
          </a:p>
        </p:txBody>
      </p:sp>
    </p:spTree>
    <p:extLst>
      <p:ext uri="{BB962C8B-B14F-4D97-AF65-F5344CB8AC3E}">
        <p14:creationId xmlns:p14="http://schemas.microsoft.com/office/powerpoint/2010/main" val="1600104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F6D2C4-0755-9724-CCEF-E2A491D0EE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9AAF07CE-5C8D-0D47-8F2F-736026FD5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A8203AE-59F5-E5A8-0764-9695D5E9DD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404F1599-D785-75A8-E5B7-A5C3D3F0B8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6A3F752F-62B9-B164-AC2C-1B14F3EF8A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678008" y="5580668"/>
            <a:ext cx="1095592" cy="851350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1710E9B4-410A-B072-8DAC-A840F7055A64}"/>
              </a:ext>
            </a:extLst>
          </p:cNvPr>
          <p:cNvSpPr>
            <a:spLocks noChangeAspect="1"/>
          </p:cNvSpPr>
          <p:nvPr/>
        </p:nvSpPr>
        <p:spPr>
          <a:xfrm>
            <a:off x="9535272" y="5616615"/>
            <a:ext cx="1095592" cy="95668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501C38CD-7E78-DAA7-ECD1-0266BF45EAE8}"/>
              </a:ext>
            </a:extLst>
          </p:cNvPr>
          <p:cNvSpPr txBox="1"/>
          <p:nvPr/>
        </p:nvSpPr>
        <p:spPr>
          <a:xfrm>
            <a:off x="2325973" y="981605"/>
            <a:ext cx="7540053" cy="259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1" i="0" u="none" strike="noStrike" kern="1200" cap="none" spc="0" normalizeH="0" baseline="0" noProof="0" dirty="0">
                <a:ln>
                  <a:noFill/>
                </a:ln>
                <a:solidFill>
                  <a:srgbClr val="481F67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 que faz o GT da Resolução nº 5272?</a:t>
            </a:r>
          </a:p>
        </p:txBody>
      </p:sp>
    </p:spTree>
    <p:extLst>
      <p:ext uri="{BB962C8B-B14F-4D97-AF65-F5344CB8AC3E}">
        <p14:creationId xmlns:p14="http://schemas.microsoft.com/office/powerpoint/2010/main" val="3240358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12192000" cy="1802088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2462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4037272" y="1802089"/>
            <a:ext cx="4117457" cy="19557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" y="-306096"/>
            <a:ext cx="2607595" cy="2607595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456232" y="0"/>
            <a:ext cx="1762717" cy="1762717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pt-BR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9700900" y="224150"/>
            <a:ext cx="1987361" cy="1306631"/>
            <a:chOff x="0" y="0"/>
            <a:chExt cx="3974721" cy="2613263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pPr defTabSz="609630"/>
              <a:endParaRPr lang="pt-BR" sz="12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8"/>
              <a:ext cx="3974721" cy="841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586"/>
                </a:lnSpc>
              </a:pPr>
              <a:r>
                <a:rPr lang="en-US" sz="256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256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018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008"/>
                </a:lnSpc>
              </a:pPr>
              <a:r>
                <a:rPr lang="en-US" sz="2149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3"/>
              <a:ext cx="3974721" cy="8665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3596"/>
                </a:lnSpc>
              </a:pPr>
              <a:r>
                <a:rPr lang="en-US" sz="256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2" y="2401667"/>
              <a:ext cx="1179320" cy="2115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 defTabSz="609630">
                <a:lnSpc>
                  <a:spcPts val="923"/>
                </a:lnSpc>
              </a:pPr>
              <a:r>
                <a:rPr lang="en-US" sz="65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7" name="Imagem 16" descr="Logotipo, nome da empresa&#10;&#10;Descrição gerada automaticamente">
            <a:extLst>
              <a:ext uri="{FF2B5EF4-FFF2-40B4-BE49-F238E27FC236}">
                <a16:creationId xmlns:a16="http://schemas.microsoft.com/office/drawing/2014/main" id="{135407A2-111C-3806-11C3-DD6E9D864D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4918706" y="96758"/>
            <a:ext cx="2171284" cy="1687235"/>
          </a:xfrm>
          <a:prstGeom prst="rect">
            <a:avLst/>
          </a:prstGeom>
          <a:noFill/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B0C7195A-B1F1-F8BF-0E8B-CDBEDB10C10F}"/>
              </a:ext>
            </a:extLst>
          </p:cNvPr>
          <p:cNvSpPr txBox="1">
            <a:spLocks/>
          </p:cNvSpPr>
          <p:nvPr/>
        </p:nvSpPr>
        <p:spPr>
          <a:xfrm>
            <a:off x="1499016" y="1974668"/>
            <a:ext cx="9233941" cy="3304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800" b="1" i="0" u="none" strike="noStrike" kern="1200" cap="none" spc="0" normalizeH="0" baseline="0" noProof="0" dirty="0" err="1">
                <a:ln>
                  <a:noFill/>
                </a:ln>
                <a:solidFill>
                  <a:srgbClr val="54000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Obrigadooooooooo</a:t>
            </a:r>
            <a:endParaRPr kumimoji="0" lang="pt-BR" sz="5800" b="1" i="0" u="none" strike="noStrike" kern="1200" cap="none" spc="0" normalizeH="0" baseline="0" noProof="0" dirty="0">
              <a:ln>
                <a:noFill/>
              </a:ln>
              <a:solidFill>
                <a:srgbClr val="54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Reges Moises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5200" b="1" dirty="0">
                <a:solidFill>
                  <a:srgbClr val="002060"/>
                </a:solidFill>
                <a:latin typeface="+mn-lt"/>
              </a:rPr>
              <a:t>reges.santos@fazenda.mg.gov.br</a:t>
            </a:r>
            <a:endParaRPr kumimoji="0" lang="pt-BR" sz="5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5902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6BB945-24CD-F7B8-3B77-81D5E44A9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BF4714C3-5EE1-3F5F-BF79-2C0C7050E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2A6E9B1-348B-5CAB-7FCD-E9B1598018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3FD05AC5-85C2-1B12-3ACF-A3B2997BA7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1C15841F-7424-AB85-DA0D-550C96BCAE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678008" y="5580668"/>
            <a:ext cx="1095592" cy="851350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EB9F9667-56EA-EEC8-B954-69B2DE2E9ABD}"/>
              </a:ext>
            </a:extLst>
          </p:cNvPr>
          <p:cNvSpPr>
            <a:spLocks noChangeAspect="1"/>
          </p:cNvSpPr>
          <p:nvPr/>
        </p:nvSpPr>
        <p:spPr>
          <a:xfrm>
            <a:off x="9535272" y="5616615"/>
            <a:ext cx="1095592" cy="95668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6E61303A-70F1-4A31-3218-213B382F92A0}"/>
              </a:ext>
            </a:extLst>
          </p:cNvPr>
          <p:cNvSpPr txBox="1">
            <a:spLocks/>
          </p:cNvSpPr>
          <p:nvPr/>
        </p:nvSpPr>
        <p:spPr>
          <a:xfrm>
            <a:off x="2250863" y="564629"/>
            <a:ext cx="3872084" cy="1402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6000" b="1" u="sng" dirty="0">
                <a:solidFill>
                  <a:srgbClr val="002060"/>
                </a:solidFill>
                <a:latin typeface="+mn-lt"/>
              </a:rPr>
              <a:t>CONAPREV</a:t>
            </a:r>
            <a:endParaRPr lang="pt-BR" sz="6000" b="1" u="sng" dirty="0">
              <a:solidFill>
                <a:srgbClr val="8E0000"/>
              </a:solidFill>
              <a:latin typeface="+mn-lt"/>
            </a:endParaRPr>
          </a:p>
        </p:txBody>
      </p:sp>
      <p:pic>
        <p:nvPicPr>
          <p:cNvPr id="1026" name="Picture 2" descr="CONAPREV">
            <a:extLst>
              <a:ext uri="{FF2B5EF4-FFF2-40B4-BE49-F238E27FC236}">
                <a16:creationId xmlns:a16="http://schemas.microsoft.com/office/drawing/2014/main" id="{E1BE9925-11BB-BDC1-981C-F2F0532F0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952" y="283705"/>
            <a:ext cx="3996000" cy="395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D5D2D76D-62FE-F255-D559-64BE808ACC26}"/>
              </a:ext>
            </a:extLst>
          </p:cNvPr>
          <p:cNvSpPr txBox="1">
            <a:spLocks/>
          </p:cNvSpPr>
          <p:nvPr/>
        </p:nvSpPr>
        <p:spPr>
          <a:xfrm>
            <a:off x="1354935" y="1777844"/>
            <a:ext cx="5835191" cy="21849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800" b="1" dirty="0">
                <a:solidFill>
                  <a:srgbClr val="8E0000"/>
                </a:solidFill>
                <a:latin typeface="+mn-lt"/>
              </a:rPr>
              <a:t>Conselho Nacional dos Dirigentes de RPPS</a:t>
            </a:r>
          </a:p>
        </p:txBody>
      </p:sp>
    </p:spTree>
    <p:extLst>
      <p:ext uri="{BB962C8B-B14F-4D97-AF65-F5344CB8AC3E}">
        <p14:creationId xmlns:p14="http://schemas.microsoft.com/office/powerpoint/2010/main" val="3156108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8E1E94-C772-F79E-F4FD-2D1962325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2701EC93-D8C5-B0A4-9BC3-80C4A9C96E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C500AB9-9F88-3F67-C12F-CB27DF1D98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1CD38737-6FC0-AE0F-B078-DD99952B43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4DE3ACA6-95D3-916D-6F52-D254D05E91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585924" y="5509113"/>
            <a:ext cx="1187676" cy="922905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7F2E2E48-2E1A-8CCA-A97A-BA75E666FC8D}"/>
              </a:ext>
            </a:extLst>
          </p:cNvPr>
          <p:cNvSpPr>
            <a:spLocks noChangeAspect="1"/>
          </p:cNvSpPr>
          <p:nvPr/>
        </p:nvSpPr>
        <p:spPr>
          <a:xfrm>
            <a:off x="10074782" y="5536205"/>
            <a:ext cx="1187677" cy="103709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7EDA109-D759-2442-28DA-5FF516AD64B8}"/>
              </a:ext>
            </a:extLst>
          </p:cNvPr>
          <p:cNvSpPr txBox="1">
            <a:spLocks/>
          </p:cNvSpPr>
          <p:nvPr/>
        </p:nvSpPr>
        <p:spPr>
          <a:xfrm>
            <a:off x="2996125" y="62450"/>
            <a:ext cx="6025898" cy="9627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4800" b="1" dirty="0">
                <a:solidFill>
                  <a:srgbClr val="54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 do CONAPREV</a:t>
            </a: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34C1C7AE-0C62-E45F-E902-2650F331D608}"/>
              </a:ext>
            </a:extLst>
          </p:cNvPr>
          <p:cNvSpPr txBox="1">
            <a:spLocks/>
          </p:cNvSpPr>
          <p:nvPr/>
        </p:nvSpPr>
        <p:spPr>
          <a:xfrm>
            <a:off x="3424687" y="1102834"/>
            <a:ext cx="7181389" cy="470274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pt-BR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pt-BR" sz="4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Fundado em outubro de 2001, o CONAPREV tem por objetivo o fortalecimento e aperfeiçoamento dos RPPS, buscando assegurar sua sustentabilidade.</a:t>
            </a:r>
          </a:p>
        </p:txBody>
      </p:sp>
      <p:pic>
        <p:nvPicPr>
          <p:cNvPr id="6" name="Graphic 25" descr="Na mosca">
            <a:extLst>
              <a:ext uri="{FF2B5EF4-FFF2-40B4-BE49-F238E27FC236}">
                <a16:creationId xmlns:a16="http://schemas.microsoft.com/office/drawing/2014/main" id="{5B088C51-6304-CD28-5B26-0CD8FEDEC9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81174" y="1538396"/>
            <a:ext cx="2947340" cy="294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370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8053A2-757F-D5B2-8AC4-467124C99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8A3D81EB-9DB5-5C32-F21C-2C85462168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A52AB8-6C8E-816E-D62A-BC0FB738AD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5AD2506F-33E1-FDB3-7DA2-4149776FFC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701DBFAC-F96B-9209-016A-ECFF5076CA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259601" y="5739319"/>
            <a:ext cx="891427" cy="692699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CB41B397-8795-C66F-01CE-B61FDB973D6F}"/>
              </a:ext>
            </a:extLst>
          </p:cNvPr>
          <p:cNvSpPr>
            <a:spLocks noChangeAspect="1"/>
          </p:cNvSpPr>
          <p:nvPr/>
        </p:nvSpPr>
        <p:spPr>
          <a:xfrm>
            <a:off x="10554511" y="5691785"/>
            <a:ext cx="1009507" cy="881515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D711402B-048F-9F8A-1163-DEF07E0700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5429" y="346671"/>
            <a:ext cx="8788190" cy="503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84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C1D28E-13C3-1644-0D48-51CCE2AF0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8132D1CA-AE6B-6279-A0BE-AB56205DA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ABC1B53-4102-06A9-A9C0-092B61ED9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61BACF55-54AE-2852-290C-EBBEC8B750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C2FC9532-5229-6264-72F4-64192C0571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259601" y="5739319"/>
            <a:ext cx="891427" cy="692699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7E5F0919-E562-A1E4-92AD-6AD4B23A8BCF}"/>
              </a:ext>
            </a:extLst>
          </p:cNvPr>
          <p:cNvSpPr>
            <a:spLocks noChangeAspect="1"/>
          </p:cNvSpPr>
          <p:nvPr/>
        </p:nvSpPr>
        <p:spPr>
          <a:xfrm>
            <a:off x="10554511" y="5691785"/>
            <a:ext cx="1009507" cy="881515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5E2EEE2-0ADA-7265-100B-A3C1E9F70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3556" y="992145"/>
            <a:ext cx="9764888" cy="4394199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669F475A-D7A8-7CBD-08DC-28F83779638F}"/>
              </a:ext>
            </a:extLst>
          </p:cNvPr>
          <p:cNvSpPr txBox="1">
            <a:spLocks/>
          </p:cNvSpPr>
          <p:nvPr/>
        </p:nvSpPr>
        <p:spPr>
          <a:xfrm>
            <a:off x="556532" y="315667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Comissões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Permanentes</a:t>
            </a:r>
            <a:r>
              <a:rPr lang="en-US" sz="4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 CONAPREV</a:t>
            </a:r>
          </a:p>
        </p:txBody>
      </p:sp>
    </p:spTree>
    <p:extLst>
      <p:ext uri="{BB962C8B-B14F-4D97-AF65-F5344CB8AC3E}">
        <p14:creationId xmlns:p14="http://schemas.microsoft.com/office/powerpoint/2010/main" val="1500256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0380F-0483-13AE-EFBD-9941DEE101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9F4CDE54-F9CD-8A35-6981-088EF51C15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259601" y="5739319"/>
            <a:ext cx="891427" cy="692699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080B8965-806A-7E17-BF13-32AE331C1547}"/>
              </a:ext>
            </a:extLst>
          </p:cNvPr>
          <p:cNvSpPr>
            <a:spLocks noChangeAspect="1"/>
          </p:cNvSpPr>
          <p:nvPr/>
        </p:nvSpPr>
        <p:spPr>
          <a:xfrm>
            <a:off x="10554511" y="5691785"/>
            <a:ext cx="1009507" cy="881515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BC7395B-9933-231D-07FC-E5BA6AB91E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9714" y="1731523"/>
            <a:ext cx="10474304" cy="260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944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D1AC61-7067-24FA-6A20-C81DE1760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5C9D9079-7D65-8AF2-53F0-CA07F855B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B376F67-FAB1-38B7-AE9C-D206901D6A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71F7B1A1-94AC-F2D1-091E-C2D03632D8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5BB08DDC-B84D-B5F0-40F3-FB5BC47B2F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259601" y="5739319"/>
            <a:ext cx="891427" cy="692699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0C592744-9995-2BC6-5412-5165B8D398EF}"/>
              </a:ext>
            </a:extLst>
          </p:cNvPr>
          <p:cNvSpPr>
            <a:spLocks noChangeAspect="1"/>
          </p:cNvSpPr>
          <p:nvPr/>
        </p:nvSpPr>
        <p:spPr>
          <a:xfrm>
            <a:off x="10554511" y="5691785"/>
            <a:ext cx="1009507" cy="881515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F36F2AC-FD3E-BDDE-11B0-9C6AE4502AE2}"/>
              </a:ext>
            </a:extLst>
          </p:cNvPr>
          <p:cNvSpPr txBox="1"/>
          <p:nvPr/>
        </p:nvSpPr>
        <p:spPr>
          <a:xfrm>
            <a:off x="1426464" y="199668"/>
            <a:ext cx="9601200" cy="44480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200" b="0" i="0" dirty="0">
                <a:solidFill>
                  <a:schemeClr val="accent5">
                    <a:lumMod val="50000"/>
                  </a:schemeClr>
                </a:solidFill>
                <a:effectLst/>
                <a:latin typeface="rawline"/>
              </a:rPr>
              <a:t>O CNRPPS, órgão colegiado instituído com fundamento no art. 18 do Decreto nº 10.188/2019, integra a estrutura do Ministério da Previdência Social, e tem por </a:t>
            </a:r>
            <a:r>
              <a:rPr lang="pt-BR" sz="3200" b="1" i="0" dirty="0">
                <a:solidFill>
                  <a:schemeClr val="accent5">
                    <a:lumMod val="50000"/>
                  </a:schemeClr>
                </a:solidFill>
                <a:effectLst/>
                <a:latin typeface="rawline"/>
              </a:rPr>
              <a:t>função deliberar sobre os parâmetros, diretrizes e critérios</a:t>
            </a:r>
            <a:r>
              <a:rPr lang="pt-BR" sz="3200" b="0" i="0" dirty="0">
                <a:solidFill>
                  <a:schemeClr val="accent5">
                    <a:lumMod val="50000"/>
                  </a:schemeClr>
                </a:solidFill>
                <a:effectLst/>
                <a:latin typeface="rawline"/>
              </a:rPr>
              <a:t> de responsabilidade previdenciária na instituição, </a:t>
            </a:r>
            <a:r>
              <a:rPr lang="pt-BR" sz="3200" b="0" i="0" u="sng" dirty="0">
                <a:solidFill>
                  <a:schemeClr val="accent5">
                    <a:lumMod val="50000"/>
                  </a:schemeClr>
                </a:solidFill>
                <a:effectLst/>
                <a:latin typeface="rawline"/>
              </a:rPr>
              <a:t>organização e funcionamento dos RPPS</a:t>
            </a:r>
            <a:r>
              <a:rPr lang="pt-BR" sz="3200" b="0" i="0" dirty="0">
                <a:solidFill>
                  <a:schemeClr val="accent5">
                    <a:lumMod val="50000"/>
                  </a:schemeClr>
                </a:solidFill>
                <a:effectLst/>
                <a:latin typeface="rawline"/>
              </a:rPr>
              <a:t>.</a:t>
            </a:r>
            <a:endParaRPr lang="pt-BR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535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BE5A73-A51D-8D4A-6408-9208AEBFA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0">
            <a:extLst>
              <a:ext uri="{FF2B5EF4-FFF2-40B4-BE49-F238E27FC236}">
                <a16:creationId xmlns:a16="http://schemas.microsoft.com/office/drawing/2014/main" id="{FD9B53DE-6E92-8A48-7C2E-F54AFF7D0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6737460"/>
            <a:ext cx="12192000" cy="123364"/>
            <a:chOff x="1" y="6737460"/>
            <a:chExt cx="12192000" cy="1233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B00A2D-37EF-E376-CFED-F0C36C075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6034320" y="703141"/>
              <a:ext cx="123362" cy="12192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Rectangle 12">
              <a:extLst>
                <a:ext uri="{FF2B5EF4-FFF2-40B4-BE49-F238E27FC236}">
                  <a16:creationId xmlns:a16="http://schemas.microsoft.com/office/drawing/2014/main" id="{C54C7A5E-F327-F738-93D7-1D3921D569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40559" y="4909383"/>
              <a:ext cx="123362" cy="3779520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6" name="Imagem 25" descr="Logotipo, nome da empresa&#10;&#10;Descrição gerada automaticamente">
            <a:extLst>
              <a:ext uri="{FF2B5EF4-FFF2-40B4-BE49-F238E27FC236}">
                <a16:creationId xmlns:a16="http://schemas.microsoft.com/office/drawing/2014/main" id="{A1F527AB-B1AE-2A4C-748C-6DDD39C932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6" t="26407" r="18178" b="24128"/>
          <a:stretch/>
        </p:blipFill>
        <p:spPr>
          <a:xfrm>
            <a:off x="1259601" y="5739319"/>
            <a:ext cx="891427" cy="692699"/>
          </a:xfrm>
          <a:prstGeom prst="rect">
            <a:avLst/>
          </a:prstGeom>
          <a:noFill/>
        </p:spPr>
      </p:pic>
      <p:sp>
        <p:nvSpPr>
          <p:cNvPr id="4" name="Freeform 10">
            <a:extLst>
              <a:ext uri="{FF2B5EF4-FFF2-40B4-BE49-F238E27FC236}">
                <a16:creationId xmlns:a16="http://schemas.microsoft.com/office/drawing/2014/main" id="{1E3B5AC8-6CF5-12BB-0C4B-54DA56AB7950}"/>
              </a:ext>
            </a:extLst>
          </p:cNvPr>
          <p:cNvSpPr>
            <a:spLocks noChangeAspect="1"/>
          </p:cNvSpPr>
          <p:nvPr/>
        </p:nvSpPr>
        <p:spPr>
          <a:xfrm>
            <a:off x="10554511" y="5691785"/>
            <a:ext cx="1009507" cy="881515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F339EAA-712F-52E2-0CB0-97AA0AB231E4}"/>
              </a:ext>
            </a:extLst>
          </p:cNvPr>
          <p:cNvSpPr txBox="1">
            <a:spLocks/>
          </p:cNvSpPr>
          <p:nvPr/>
        </p:nvSpPr>
        <p:spPr>
          <a:xfrm>
            <a:off x="1673476" y="184157"/>
            <a:ext cx="6459325" cy="8489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>
                <a:solidFill>
                  <a:srgbClr val="540000"/>
                </a:solidFill>
              </a:rPr>
              <a:t>Conselheiros do CNRPPS</a:t>
            </a:r>
            <a:endParaRPr lang="en-US" sz="4000" b="1" dirty="0">
              <a:solidFill>
                <a:srgbClr val="54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C2BD243-F98F-FB8C-9988-06A7BEBFF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1503" y="927760"/>
            <a:ext cx="8516496" cy="5065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95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45793-4DBF-933D-D933-97485EE31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tângulo 34">
            <a:extLst>
              <a:ext uri="{FF2B5EF4-FFF2-40B4-BE49-F238E27FC236}">
                <a16:creationId xmlns:a16="http://schemas.microsoft.com/office/drawing/2014/main" id="{05EBAF4F-8885-2F47-827D-F17F65AD4A5A}"/>
              </a:ext>
            </a:extLst>
          </p:cNvPr>
          <p:cNvSpPr>
            <a:spLocks/>
          </p:cNvSpPr>
          <p:nvPr/>
        </p:nvSpPr>
        <p:spPr>
          <a:xfrm rot="5400000">
            <a:off x="8623299" y="3280157"/>
            <a:ext cx="6858002" cy="279400"/>
          </a:xfrm>
          <a:prstGeom prst="rect">
            <a:avLst/>
          </a:prstGeom>
          <a:solidFill>
            <a:srgbClr val="B20D1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7619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75AD3AD8-797A-34EE-AD67-E40559D84020}"/>
              </a:ext>
            </a:extLst>
          </p:cNvPr>
          <p:cNvSpPr txBox="1">
            <a:spLocks/>
          </p:cNvSpPr>
          <p:nvPr/>
        </p:nvSpPr>
        <p:spPr>
          <a:xfrm>
            <a:off x="1038536" y="808497"/>
            <a:ext cx="6932354" cy="48605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50000"/>
              </a:lnSpc>
              <a:defRPr/>
            </a:pPr>
            <a:r>
              <a:rPr lang="pt-BR" sz="4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PORTARIA SRPC/MPS Nº 71, DE 12 DE JANEIRO DE 2026</a:t>
            </a:r>
            <a:endParaRPr kumimoji="0" lang="pt-BR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217D02F-2D03-5DFB-6D08-1FA95C633C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03" r="8704"/>
          <a:stretch>
            <a:fillRect/>
          </a:stretch>
        </p:blipFill>
        <p:spPr>
          <a:xfrm>
            <a:off x="8130000" y="0"/>
            <a:ext cx="37796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283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214</Words>
  <Application>Microsoft Office PowerPoint</Application>
  <PresentationFormat>Widescreen</PresentationFormat>
  <Paragraphs>32</Paragraphs>
  <Slides>13</Slides>
  <Notes>9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13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League Spartan</vt:lpstr>
      <vt:lpstr>Open Sans</vt:lpstr>
      <vt:lpstr>Open Sans Extra Bold</vt:lpstr>
      <vt:lpstr>rawline</vt:lpstr>
      <vt:lpstr>1_Tema do Office</vt:lpstr>
      <vt:lpstr>Office Theme</vt:lpstr>
      <vt:lpstr>1_Office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Reges Moises dos Santos</dc:creator>
  <cp:lastModifiedBy>Reges Moises dos Santos</cp:lastModifiedBy>
  <cp:revision>2</cp:revision>
  <dcterms:created xsi:type="dcterms:W3CDTF">2026-04-23T19:11:46Z</dcterms:created>
  <dcterms:modified xsi:type="dcterms:W3CDTF">2026-04-24T22:37:56Z</dcterms:modified>
</cp:coreProperties>
</file>